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1"/>
  </p:notesMasterIdLst>
  <p:sldIdLst>
    <p:sldId id="343" r:id="rId2"/>
    <p:sldId id="358" r:id="rId3"/>
    <p:sldId id="359" r:id="rId4"/>
    <p:sldId id="360" r:id="rId5"/>
    <p:sldId id="361" r:id="rId6"/>
    <p:sldId id="362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64" r:id="rId16"/>
    <p:sldId id="365" r:id="rId17"/>
    <p:sldId id="368" r:id="rId18"/>
    <p:sldId id="369" r:id="rId19"/>
    <p:sldId id="370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13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B8B6B-DAEC-497E-B4C2-305566F7F367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9648E8-DD37-42D2-8A54-C917DEA5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42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BE8AC-4BC4-422A-A349-A92E3F75D2B3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13.03.2019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70E87-AA00-459F-8C20-B247F3FC95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8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27342B-D68F-4CA0-B0DD-C63968EB8538}" type="datetimeFigureOut">
              <a:rPr lang="cs-CZ"/>
              <a:pPr>
                <a:defRPr/>
              </a:pPr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CC900E-BA7D-4E17-8E76-B641C34B1C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E8AC-4BC4-422A-A349-A92E3F75D2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3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package" Target="../embeddings/Dokument_aplikace_Microsoft_Word1.docx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712968" cy="1470025"/>
          </a:xfrm>
        </p:spPr>
        <p:txBody>
          <a:bodyPr>
            <a:normAutofit/>
          </a:bodyPr>
          <a:lstStyle/>
          <a:p>
            <a:pPr marL="88900" algn="l">
              <a:lnSpc>
                <a:spcPct val="80000"/>
              </a:lnSpc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Diagram bodu zvratu jako funkční závislost výsledku hospodaření na tržbách. Využití v ekonomické praxi obchodních organizací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Seminář č. z předmětu „Podniková ekonomika“</a:t>
            </a:r>
          </a:p>
        </p:txBody>
      </p:sp>
    </p:spTree>
    <p:extLst>
      <p:ext uri="{BB962C8B-B14F-4D97-AF65-F5344CB8AC3E}">
        <p14:creationId xmlns:p14="http://schemas.microsoft.com/office/powerpoint/2010/main" val="4922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162050"/>
          <a:ext cx="914400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3" name="Dokument" r:id="rId3" imgW="5756896" imgH="3651489" progId="">
                  <p:embed/>
                </p:oleObj>
              </mc:Choice>
              <mc:Fallback>
                <p:oleObj name="Dokument" r:id="rId3" imgW="5756896" imgH="3651489" progId="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2050"/>
                        <a:ext cx="9144000" cy="56959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z="2800" dirty="0" smtClean="0"/>
          </a:p>
        </p:txBody>
      </p:sp>
      <p:graphicFrame>
        <p:nvGraphicFramePr>
          <p:cNvPr id="819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0" y="1414463"/>
          <a:ext cx="9128125" cy="478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7" name="Document" r:id="rId3" imgW="5462945" imgH="2908031" progId="">
                  <p:embed/>
                </p:oleObj>
              </mc:Choice>
              <mc:Fallback>
                <p:oleObj name="Document" r:id="rId3" imgW="5462945" imgH="2908031" progId="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4463"/>
                        <a:ext cx="9128125" cy="47863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z="28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478338" y="3719513"/>
          <a:ext cx="1397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2" name="Rovnice" r:id="rId3" imgW="139579" imgH="164957" progId="">
                  <p:embed/>
                </p:oleObj>
              </mc:Choice>
              <mc:Fallback>
                <p:oleObj name="Rovnice" r:id="rId3" imgW="139579" imgH="164957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8" y="3719513"/>
                        <a:ext cx="1397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0" y="1200150"/>
          <a:ext cx="91630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3" name="Document" r:id="rId5" imgW="6203300" imgH="3708735" progId="">
                  <p:embed/>
                </p:oleObj>
              </mc:Choice>
              <mc:Fallback>
                <p:oleObj name="Document" r:id="rId5" imgW="6203300" imgH="3708735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00150"/>
                        <a:ext cx="9163050" cy="5486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z="2800" dirty="0" smtClean="0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447675">
              <a:buClr>
                <a:srgbClr val="00B050"/>
              </a:buClr>
              <a:buFont typeface="Wingdings" pitchFamily="2" charset="2"/>
              <a:buChar char="q"/>
              <a:defRPr/>
            </a:pPr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Poznámka: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I rovnice uvedené pro výpočet „bodu zvratu“ nebo „požadovanou výše zisku“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(pro vyjádření závislosti VH na tržbách)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mají jistá omezení. Přesto, že zahrnou celou škálu různých výrobků a služeb (realizovaných za různé ceny) je podmínkou pro jejich objektivní platnost, že: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4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Výraz p/v respektive v/p bude pro všechny výrobky shodný. </a:t>
            </a:r>
            <a:endParaRPr lang="en-US" sz="2400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z="2800" dirty="0" smtClean="0"/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1409700"/>
          <a:ext cx="9053513" cy="503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5" name="Document" r:id="rId3" imgW="5746651" imgH="3206225" progId="">
                  <p:embed/>
                </p:oleObj>
              </mc:Choice>
              <mc:Fallback>
                <p:oleObj name="Document" r:id="rId3" imgW="5746651" imgH="3206225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09700"/>
                        <a:ext cx="9053513" cy="5035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764704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3999" cy="6093295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77154" name="Object 2"/>
          <p:cNvGraphicFramePr>
            <a:graphicFrameLocks noChangeAspect="1"/>
          </p:cNvGraphicFramePr>
          <p:nvPr/>
        </p:nvGraphicFramePr>
        <p:xfrm>
          <a:off x="323528" y="692697"/>
          <a:ext cx="8643937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6" name="Dokument" r:id="rId3" imgW="5762038" imgH="2166070" progId="Word.Document.12">
                  <p:embed/>
                </p:oleObj>
              </mc:Choice>
              <mc:Fallback>
                <p:oleObj name="Dokument" r:id="rId3" imgW="5762038" imgH="216607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92697"/>
                        <a:ext cx="8643937" cy="3240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5" name="Object 3"/>
          <p:cNvGraphicFramePr>
            <a:graphicFrameLocks noChangeAspect="1"/>
          </p:cNvGraphicFramePr>
          <p:nvPr/>
        </p:nvGraphicFramePr>
        <p:xfrm>
          <a:off x="323528" y="4221088"/>
          <a:ext cx="8643938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7" name="Dokument" r:id="rId5" imgW="5762038" imgH="1557943" progId="Word.Document.12">
                  <p:embed/>
                </p:oleObj>
              </mc:Choice>
              <mc:Fallback>
                <p:oleObj name="Dokument" r:id="rId5" imgW="5762038" imgH="1557943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221088"/>
                        <a:ext cx="8643938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</p:spPr>
        <p:txBody>
          <a:bodyPr>
            <a:normAutofit fontScale="90000"/>
          </a:bodyPr>
          <a:lstStyle/>
          <a:p>
            <a:pPr algn="l">
              <a:tabLst>
                <a:tab pos="2779713" algn="l"/>
              </a:tabLst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Modelová situace      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FOL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2 100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PLACH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 48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FOL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1 400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PLACH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32 Kč/ks</a:t>
            </a:r>
            <a:br>
              <a:rPr lang="cs-CZ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	F = 36 000 Kč za jeden měsíc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3999" cy="6093295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323528" y="764704"/>
          <a:ext cx="86439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0" name="Dokument" r:id="rId3" imgW="5762038" imgH="455825" progId="Word.Document.12">
                  <p:embed/>
                </p:oleObj>
              </mc:Choice>
              <mc:Fallback>
                <p:oleObj name="Dokument" r:id="rId3" imgW="5762038" imgH="45582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764704"/>
                        <a:ext cx="864393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</p:spPr>
        <p:txBody>
          <a:bodyPr>
            <a:normAutofit fontScale="90000"/>
          </a:bodyPr>
          <a:lstStyle/>
          <a:p>
            <a:pPr algn="l">
              <a:tabLst>
                <a:tab pos="2779713" algn="l"/>
              </a:tabLst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Modelová situace      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FOL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2 100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PLACH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 48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FOL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1 400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PLACH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32 Kč/ks</a:t>
            </a:r>
            <a:br>
              <a:rPr lang="cs-CZ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	F = 36 000 Kč za jeden měsíc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3999" cy="6093295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/>
        </p:nvGraphicFramePr>
        <p:xfrm>
          <a:off x="247650" y="981075"/>
          <a:ext cx="86296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3" name="Dokument" r:id="rId3" imgW="5760597" imgH="455825" progId="Word.Document.12">
                  <p:embed/>
                </p:oleObj>
              </mc:Choice>
              <mc:Fallback>
                <p:oleObj name="Dokument" r:id="rId3" imgW="5760597" imgH="45582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981075"/>
                        <a:ext cx="86296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</p:spPr>
        <p:txBody>
          <a:bodyPr>
            <a:normAutofit fontScale="90000"/>
          </a:bodyPr>
          <a:lstStyle/>
          <a:p>
            <a:pPr algn="l">
              <a:tabLst>
                <a:tab pos="2779713" algn="l"/>
              </a:tabLst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Modelová situace      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FOL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2 100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PLACH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 48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FOL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1 400 Kč/ks,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800" i="1" baseline="-25000" dirty="0" err="1" smtClean="0">
                <a:latin typeface="Times New Roman" pitchFamily="18" charset="0"/>
                <a:cs typeface="Times New Roman" pitchFamily="18" charset="0"/>
              </a:rPr>
              <a:t>PLACH</a:t>
            </a:r>
            <a:r>
              <a:rPr lang="cs-CZ" sz="18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32 Kč/ks</a:t>
            </a:r>
            <a:br>
              <a:rPr lang="cs-CZ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	F = 36 000 Kč za jeden měsíc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3999" cy="6093295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 startAt="2"/>
              <a:defRPr/>
            </a:pPr>
            <a:endParaRPr lang="cs-CZ" sz="2400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83298" name="Object 2"/>
          <p:cNvGraphicFramePr>
            <a:graphicFrameLocks noChangeAspect="1"/>
          </p:cNvGraphicFramePr>
          <p:nvPr/>
        </p:nvGraphicFramePr>
        <p:xfrm>
          <a:off x="179512" y="836712"/>
          <a:ext cx="870267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99" name="Dokument" r:id="rId3" imgW="5762038" imgH="645932" progId="Word.Document.12">
                  <p:embed/>
                </p:oleObj>
              </mc:Choice>
              <mc:Fallback>
                <p:oleObj name="Dokument" r:id="rId3" imgW="5762038" imgH="64593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836712"/>
                        <a:ext cx="8702675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z="28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22857"/>
              </p:ext>
            </p:extLst>
          </p:nvPr>
        </p:nvGraphicFramePr>
        <p:xfrm>
          <a:off x="606425" y="1481138"/>
          <a:ext cx="8408988" cy="332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2" name="Dokument" r:id="rId3" imgW="5775241" imgH="2286401" progId="Word.Document.12">
                  <p:embed/>
                </p:oleObj>
              </mc:Choice>
              <mc:Fallback>
                <p:oleObj name="Dokument" r:id="rId3" imgW="5775241" imgH="22864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6425" y="1481138"/>
                        <a:ext cx="8408988" cy="332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22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Konstrukce diagramu bodu zvratu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488335"/>
          </a:xfrm>
        </p:spPr>
        <p:txBody>
          <a:bodyPr>
            <a:normAutofit/>
          </a:bodyPr>
          <a:lstStyle/>
          <a:p>
            <a:pPr marL="628650" indent="-628650">
              <a:buFont typeface="Wingdings" pitchFamily="2" charset="2"/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Diagram bodu zvratu vychází při své konstrukci z propojení:</a:t>
            </a:r>
          </a:p>
          <a:p>
            <a:pPr marL="628650" indent="-628650"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8650" indent="-628650">
              <a:buClr>
                <a:srgbClr val="00B050"/>
              </a:buClr>
              <a:buFont typeface="Wingdings" pitchFamily="2" charset="2"/>
              <a:buChar char="q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nákladové funkce, jako závislosti celkových nákladů na množství produkce (objemu produkce) v naturálních jednotkách,</a:t>
            </a:r>
          </a:p>
          <a:p>
            <a:pPr marL="628650" indent="-628650">
              <a:buClr>
                <a:srgbClr val="00B050"/>
              </a:buClr>
              <a:buNone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8650" indent="-628650">
              <a:buClr>
                <a:srgbClr val="00B050"/>
              </a:buClr>
              <a:buSzPct val="101000"/>
              <a:buFont typeface="Wingdings" pitchFamily="2" charset="2"/>
              <a:buChar char="q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tržbami v podobě funkční závislosti na objemu produkce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Výsledek hospodaření jako funkce objemu produkce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858250" cy="5786437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Rozdíl mezi výnosy (tržbami) a celkovými náklady se označuje jako výsledek hospodaření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VH = V – N,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VH = T – N,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Za předpokladu, že T = p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Q,	a	N = v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Q + F	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VH = p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Q – (v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Q + F)		(1)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Line 7"/>
          <p:cNvSpPr>
            <a:spLocks noChangeShapeType="1"/>
          </p:cNvSpPr>
          <p:nvPr/>
        </p:nvSpPr>
        <p:spPr bwMode="auto">
          <a:xfrm flipV="1">
            <a:off x="3491880" y="2780928"/>
            <a:ext cx="353764" cy="864096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 type="triangl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cs-CZ"/>
          </a:p>
        </p:txBody>
      </p:sp>
      <p:sp>
        <p:nvSpPr>
          <p:cNvPr id="27653" name="Line 8"/>
          <p:cNvSpPr>
            <a:spLocks noChangeShapeType="1"/>
          </p:cNvSpPr>
          <p:nvPr/>
        </p:nvSpPr>
        <p:spPr bwMode="auto">
          <a:xfrm flipH="1" flipV="1">
            <a:off x="4644007" y="2636912"/>
            <a:ext cx="2808312" cy="936104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 type="triangl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90563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Výsledek hospodaření jako funkce objemu produkce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rovnici (1) a předchozích rovnicích je: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tabLst>
                <a:tab pos="2514600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	VH	výsledek hospodaření	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	V	výnos	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  		N	náklady (celkové)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	T	tržby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	p	cena za naturální jednotku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Q	množství produkce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	N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variabilní náklady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	v	var. náklady na jednotku 					produkce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Diagram bodu zvratu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071563"/>
          <a:ext cx="9144000" cy="578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7" name="Dokument" r:id="rId3" imgW="5766035" imgH="3426066" progId="">
                  <p:embed/>
                </p:oleObj>
              </mc:Choice>
              <mc:Fallback>
                <p:oleObj name="Dokument" r:id="rId3" imgW="5766035" imgH="3426066" progId="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71563"/>
                        <a:ext cx="9144000" cy="57864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</a:rPr>
              <a:t>Diagram bodu zvratu s využitím příspěvku na úhradu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18521"/>
              </p:ext>
            </p:extLst>
          </p:nvPr>
        </p:nvGraphicFramePr>
        <p:xfrm>
          <a:off x="0" y="1000125"/>
          <a:ext cx="9144000" cy="585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1" name="Dokument" r:id="rId3" imgW="5963772" imgH="3657607" progId="">
                  <p:embed/>
                </p:oleObj>
              </mc:Choice>
              <mc:Fallback>
                <p:oleObj name="Dokument" r:id="rId3" imgW="5963772" imgH="3657607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0125"/>
                        <a:ext cx="9144000" cy="5857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8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Diagram bodu zvratu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41178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Vzhledem k tomu, že většina podnikatelských subjektů nevyrábí pouze jeden druh výrobků (služeb), </a:t>
            </a:r>
            <a:r>
              <a:rPr lang="cs-CZ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 využitelnost vztahu 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cs-CZ" b="1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omezená.</a:t>
            </a:r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 Pokud 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se výše zmíněný vztah použijí při výrobě (prodeji) většího počtu výrobků, pak je nutno do uvedených vztahů dosadit průměrnou cenu a průměrné variabilní náklady, což zejména u prodejních jednotek představuje jisté komplikace.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 tom případě se pak v souvislosti s bodem zvratu vnucuje otázka </a:t>
            </a:r>
            <a:r>
              <a:rPr lang="cs-CZ" sz="26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jakou výši </a:t>
            </a:r>
            <a:r>
              <a:rPr lang="cs-CZ" sz="26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tržeb</a:t>
            </a:r>
            <a:r>
              <a:rPr lang="cs-CZ" sz="26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musí firma vykázat, má-li </a:t>
            </a:r>
            <a:r>
              <a:rPr lang="cs-CZ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dosáhnout bodu zvratu</a:t>
            </a:r>
            <a:r>
              <a:rPr lang="cs-CZ" sz="26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55576" y="2276872"/>
          <a:ext cx="30718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5" name="Rovnice" r:id="rId3" imgW="1143000" imgH="203200" progId="">
                  <p:embed/>
                </p:oleObj>
              </mc:Choice>
              <mc:Fallback>
                <p:oleObj name="Rovnice" r:id="rId3" imgW="1143000" imgH="2032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76872"/>
                        <a:ext cx="3071812" cy="647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2696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Diagram bodu zvratu VH = f(T)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214313" y="836712"/>
            <a:ext cx="8715375" cy="6021287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0" y="1152525"/>
          <a:ext cx="9036496" cy="570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9" name="Dokument" r:id="rId3" imgW="5756896" imgH="3656168" progId="">
                  <p:embed/>
                </p:oleObj>
              </mc:Choice>
              <mc:Fallback>
                <p:oleObj name="Dokument" r:id="rId3" imgW="5756896" imgH="3656168" progId="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52525"/>
                        <a:ext cx="9036496" cy="57054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2781</TotalTime>
  <Words>225</Words>
  <Application>Microsoft Office PowerPoint</Application>
  <PresentationFormat>Předvádění na obrazovce (4:3)</PresentationFormat>
  <Paragraphs>61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19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Wingdings</vt:lpstr>
      <vt:lpstr>Motiv sady Office</vt:lpstr>
      <vt:lpstr>Dokument</vt:lpstr>
      <vt:lpstr>Rovnice</vt:lpstr>
      <vt:lpstr>Document</vt:lpstr>
      <vt:lpstr>Dokument Microsoft Wordu</vt:lpstr>
      <vt:lpstr>Diagram bodu zvratu jako funkční závislost výsledku hospodaření na tržbách. Využití v ekonomické praxi obchodních organizací</vt:lpstr>
      <vt:lpstr>Konstrukce diagramu bodu zvratu</vt:lpstr>
      <vt:lpstr>Výsledek hospodaření jako funkce objemu produkce</vt:lpstr>
      <vt:lpstr>Výsledek hospodaření jako funkce objemu produkce</vt:lpstr>
      <vt:lpstr>Diagram bodu zvratu</vt:lpstr>
      <vt:lpstr>Diagram bodu zvratu s využitím příspěvku na úhradu</vt:lpstr>
      <vt:lpstr>Diagram bodu zvratu </vt:lpstr>
      <vt:lpstr>Diagram bodu zvratu VH = f(T) </vt:lpstr>
      <vt:lpstr>Hospodářský výsledek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Modelová situace</vt:lpstr>
      <vt:lpstr>Modelová situace       pFOL 2 100 Kč/ks, pPLACH 48 Kč/ks, vFOL 1 400 Kč/ks, vPLACH 32 Kč/ks  F = 36 000 Kč za jeden měsíc</vt:lpstr>
      <vt:lpstr>Modelová situace       pFOL 2 100 Kč/ks, pPLACH 48 Kč/ks, vFOL 1 400 Kč/ks, vPLACH 32 Kč/ks  F = 36 000 Kč za jeden měsíc</vt:lpstr>
      <vt:lpstr>Modelová situace       pFOL 2 100 Kč/ks, pPLACH 48 Kč/ks, vFOL 1 400 Kč/ks, vPLACH 32 Kč/ks  F = 36 000 Kč za jeden měsíc</vt:lpstr>
      <vt:lpstr>Výsledek hospodaření v závislosti na tržbách</vt:lpstr>
    </vt:vector>
  </TitlesOfParts>
  <Company>SU 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stelmach</cp:lastModifiedBy>
  <cp:revision>263</cp:revision>
  <dcterms:created xsi:type="dcterms:W3CDTF">2009-03-04T19:05:38Z</dcterms:created>
  <dcterms:modified xsi:type="dcterms:W3CDTF">2019-03-13T10:11:27Z</dcterms:modified>
</cp:coreProperties>
</file>