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343" r:id="rId2"/>
    <p:sldId id="353" r:id="rId3"/>
    <p:sldId id="354" r:id="rId4"/>
    <p:sldId id="355" r:id="rId5"/>
    <p:sldId id="356" r:id="rId6"/>
    <p:sldId id="357" r:id="rId7"/>
    <p:sldId id="345" r:id="rId8"/>
    <p:sldId id="358" r:id="rId9"/>
    <p:sldId id="359" r:id="rId10"/>
    <p:sldId id="360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3/12/2019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12.3.2019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38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342B-D68F-4CA0-B0DD-C63968EB8538}" type="datetimeFigureOut">
              <a:rPr lang="cs-CZ"/>
              <a:pPr>
                <a:defRPr/>
              </a:pPr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CC900E-BA7D-4E17-8E76-B641C34B1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21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Document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712968" cy="1470025"/>
          </a:xfrm>
        </p:spPr>
        <p:txBody>
          <a:bodyPr>
            <a:normAutofit/>
          </a:bodyPr>
          <a:lstStyle/>
          <a:p>
            <a:pPr marL="88900" algn="l">
              <a:lnSpc>
                <a:spcPct val="80000"/>
              </a:lnSpc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Zakladatelský rozpočet, příklady v modelových situacích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č. z předmětu „Podniková ekonomika“</a:t>
            </a:r>
          </a:p>
        </p:txBody>
      </p:sp>
    </p:spTree>
    <p:extLst>
      <p:ext uri="{BB962C8B-B14F-4D97-AF65-F5344CB8AC3E}">
        <p14:creationId xmlns:p14="http://schemas.microsoft.com/office/powerpoint/2010/main" xmlns="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88639"/>
            <a:ext cx="8686800" cy="792089"/>
          </a:xfrm>
        </p:spPr>
        <p:txBody>
          <a:bodyPr>
            <a:normAutofit/>
          </a:bodyPr>
          <a:lstStyle/>
          <a:p>
            <a:pPr algn="l"/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Příklad.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251520" y="764704"/>
          <a:ext cx="8759825" cy="3451225"/>
        </p:xfrm>
        <a:graphic>
          <a:graphicData uri="http://schemas.openxmlformats.org/presentationml/2006/ole">
            <p:oleObj spid="_x0000_s195587" name="Dokument" r:id="rId3" imgW="5918314" imgH="2331694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93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Úvod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8892480" cy="52006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None/>
              <a:tabLst>
                <a:tab pos="542925" algn="l"/>
              </a:tabLst>
            </a:pPr>
            <a:endParaRPr lang="cs-CZ" dirty="0" smtClean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q"/>
              <a:tabLst>
                <a:tab pos="542925" algn="l"/>
              </a:tabLs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Před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zahájením zamýšlené podnikatelské aktivity je nezbytné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splnit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určité formální předpoklady, které se liší v závislosti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	zvolené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formy podnikání.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q"/>
              <a:tabLst>
                <a:tab pos="542925" algn="l"/>
              </a:tabLst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Nově řeší právní souvislosti spojené se založením 	</a:t>
            </a:r>
            <a:r>
              <a:rPr lang="cs-CZ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„obchodního závodu“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(podniku) nový občanský zákoník, 	jehož platnost se datuje od 01. 01. 2014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"/>
            <a:ext cx="9144000" cy="1071563"/>
          </a:xfrm>
        </p:spPr>
        <p:txBody>
          <a:bodyPr>
            <a:normAutofit/>
          </a:bodyPr>
          <a:lstStyle/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Ekonomická dimenze přípravných prací spojených se založením podniku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753"/>
            <a:ext cx="9144000" cy="5499323"/>
          </a:xfrm>
        </p:spPr>
        <p:txBody>
          <a:bodyPr>
            <a:normAutofit/>
          </a:bodyPr>
          <a:lstStyle/>
          <a:p>
            <a:pPr marL="266700" indent="-266700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 snaze </a:t>
            </a:r>
            <a:r>
              <a:rPr lang="cs-CZ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vyhnout se případnému podnikatelskému neúspěchu již v počáteční fázi podnikání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je nezbytné posoudit ekonomickou stránku připravované podnikatelské aktivity. Orientační náhled na „rozjezd“ podnikání ve smyslu jeho ekonomického hodnocení umožňuje tzv. </a:t>
            </a:r>
            <a:r>
              <a:rPr lang="cs-CZ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„Zakladatelský rozpočet“. </a:t>
            </a:r>
          </a:p>
          <a:p>
            <a:pPr marL="266700" indent="-266700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>
              <a:lnSpc>
                <a:spcPct val="114000"/>
              </a:lnSpc>
              <a:buClr>
                <a:srgbClr val="FFC000"/>
              </a:buCl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Přesnější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posouzení podnikatelské aktivity z perspektivy celého podnikatelského období,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ve kterém se podnikání má hodnotit, poskytuje tzv.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„Podnikatelský záměr“.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Jde o poměrně rozsáhlý dokument, který mapuje navrhovanou podnikatelskou aktivitu ve všech jejich základních oblastech: výrobní, technické, technologické, obchodní, marketingové, ekonomické, finanční, personální,… 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439466" y="116633"/>
            <a:ext cx="6172200" cy="576064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" y="1196976"/>
            <a:ext cx="9144000" cy="5286375"/>
          </a:xfrm>
        </p:spPr>
        <p:txBody>
          <a:bodyPr>
            <a:normAutofit/>
          </a:bodyPr>
          <a:lstStyle/>
          <a:p>
            <a:pPr marL="179388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25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Náplní </a:t>
            </a:r>
            <a:r>
              <a:rPr lang="cs-CZ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zakladatelského rozpočtu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specifikovat a následně kvantifikovat finanční zdroje, jejichž posláním je zajistit úhradu výdajů spojených s administrativními úkony při založení podniku, a zejména poskytnout finanční prostředky na zahájení výrobní činnosti či poskytování služeb. </a:t>
            </a:r>
          </a:p>
          <a:p>
            <a:pPr marL="179388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25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Lze předpokládat, že v úvodní fázi podnikání bude existovat nesoulad mezi výdajovou a příjmovou stránkou podnikatelského subjektu. Neboť od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okamžiku výroby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doby úhrady prvních faktur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uplyne určitá doba, po kterou musí profinancovat nákup materiálu, uhradit náklady za energii, vyplatit mzdy svým zaměstnancům a zaplatit celou řadu dalších výdajových položek.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0" y="260352"/>
            <a:ext cx="9144000" cy="796925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Zakladatelský rozpočet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" y="1196976"/>
            <a:ext cx="9144000" cy="528637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542925" algn="l"/>
              </a:tabLs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Zakladatelský rozpočet je sestaven z následujících finančních částí: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q"/>
              <a:tabLst>
                <a:tab pos="542925" algn="l"/>
              </a:tabLs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	Předpokládaný rozsah výnosů, nákladů a zisku,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q"/>
              <a:tabLst>
                <a:tab pos="542925" algn="l"/>
              </a:tabLs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	Bilanční rozvaha potřebného rozsahu dlouhodobého hmotného 	i nehmotného majetku,  potřebné výše oběžných aktiv v 	požadované struktuře včetně specifikace zdrojů krytí 	zmíněných aktiv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00B050"/>
              </a:buClr>
              <a:buFont typeface="Wingdings" pitchFamily="2" charset="2"/>
              <a:buChar char="q"/>
              <a:tabLst>
                <a:tab pos="542925" algn="l"/>
              </a:tabLst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	Zjednodušená úvaha o finančních tocích  (cash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flow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rgbClr val="FFC000"/>
              </a:buClr>
              <a:buNone/>
              <a:tabLst>
                <a:tab pos="542925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marL="838200" indent="-838200"/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Charakteristika podnikatelského záměru</a:t>
            </a:r>
            <a:r>
              <a:rPr lang="cs-CZ" sz="2800" dirty="0"/>
              <a:t>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1"/>
            <a:ext cx="8856983" cy="5214590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Podnikatelský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záměr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souhrnem technicko-ekonomických studií projektů, investičního programu firmy a finančního plánu. 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ct val="50000"/>
              </a:spcAft>
              <a:buClr>
                <a:srgbClr val="00B050"/>
              </a:buClr>
              <a:buFont typeface="Wingdings" pitchFamily="2" charset="2"/>
              <a:buChar char="q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 své podstatě má dvojí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využití</a:t>
            </a:r>
          </a:p>
          <a:p>
            <a:pPr>
              <a:spcAft>
                <a:spcPct val="50000"/>
              </a:spcAft>
              <a:buClr>
                <a:srgbClr val="00B050"/>
              </a:buCl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ct val="5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Vnitřní dokument, který slouží jako základ vlastního řízení firmy</a:t>
            </a:r>
          </a:p>
          <a:p>
            <a:pPr lvl="1">
              <a:spcAft>
                <a:spcPct val="50000"/>
              </a:spcAft>
              <a:buClr>
                <a:srgbClr val="00B050"/>
              </a:buClr>
              <a:buFont typeface="Wingdings" pitchFamily="2" charset="2"/>
              <a:buChar char="Ø"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Externí dokument pro případ, že firma hodlá financovat investiční program zčásti nebo zcela pomoci cizího kapitálu (případně projeví zájem o podporu z fondů EU)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88639"/>
            <a:ext cx="8686800" cy="792089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Příklad.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Sestavte zakladatelský rozpočet, znáte-li následující údaje: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908721"/>
            <a:ext cx="9143999" cy="5832648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86369" name="Object 1"/>
          <p:cNvGraphicFramePr>
            <a:graphicFrameLocks noChangeAspect="1"/>
          </p:cNvGraphicFramePr>
          <p:nvPr/>
        </p:nvGraphicFramePr>
        <p:xfrm>
          <a:off x="323850" y="981075"/>
          <a:ext cx="8524875" cy="5524500"/>
        </p:xfrm>
        <a:graphic>
          <a:graphicData uri="http://schemas.openxmlformats.org/presentationml/2006/ole">
            <p:oleObj spid="_x0000_s186369" name="Dokument" r:id="rId3" imgW="5927676" imgH="384067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93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88639"/>
            <a:ext cx="8686800" cy="792089"/>
          </a:xfrm>
        </p:spPr>
        <p:txBody>
          <a:bodyPr>
            <a:normAutofit/>
          </a:bodyPr>
          <a:lstStyle/>
          <a:p>
            <a:pPr algn="l"/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Příklad.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908721"/>
            <a:ext cx="9143999" cy="5832648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179388" y="1052513"/>
          <a:ext cx="7780337" cy="1989137"/>
        </p:xfrm>
        <a:graphic>
          <a:graphicData uri="http://schemas.openxmlformats.org/presentationml/2006/ole">
            <p:oleObj spid="_x0000_s193539" name="Dokument" r:id="rId3" imgW="5762038" imgH="1473331" progId="Word.Document.12">
              <p:embed/>
            </p:oleObj>
          </a:graphicData>
        </a:graphic>
      </p:graphicFrame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179512" y="3645024"/>
          <a:ext cx="8816975" cy="2419350"/>
        </p:xfrm>
        <a:graphic>
          <a:graphicData uri="http://schemas.openxmlformats.org/presentationml/2006/ole">
            <p:oleObj spid="_x0000_s193540" name="Dokument" r:id="rId4" imgW="5918314" imgH="1624553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93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88639"/>
            <a:ext cx="8686800" cy="792089"/>
          </a:xfrm>
        </p:spPr>
        <p:txBody>
          <a:bodyPr>
            <a:normAutofit/>
          </a:bodyPr>
          <a:lstStyle/>
          <a:p>
            <a:pPr algn="l"/>
            <a:r>
              <a:rPr lang="cs-CZ" sz="3100" b="1" i="1" dirty="0" smtClean="0">
                <a:latin typeface="Times New Roman" pitchFamily="18" charset="0"/>
                <a:cs typeface="Times New Roman" pitchFamily="18" charset="0"/>
              </a:rPr>
              <a:t>Příklad. </a:t>
            </a:r>
            <a:r>
              <a:rPr lang="cs-CZ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908721"/>
            <a:ext cx="9143999" cy="5832648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251520" y="1196752"/>
          <a:ext cx="8759825" cy="5167313"/>
        </p:xfrm>
        <a:graphic>
          <a:graphicData uri="http://schemas.openxmlformats.org/presentationml/2006/ole">
            <p:oleObj spid="_x0000_s194563" name="Dokument" r:id="rId3" imgW="5918314" imgH="349034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93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2855</TotalTime>
  <Words>210</Words>
  <Application>Microsoft Office PowerPoint</Application>
  <PresentationFormat>Předvádění na obrazovce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Word 2007 Document</vt:lpstr>
      <vt:lpstr>Zakladatelský rozpočet, příklady v modelových situacích</vt:lpstr>
      <vt:lpstr>Úvod</vt:lpstr>
      <vt:lpstr>Ekonomická dimenze přípravných prací spojených se založením podniku</vt:lpstr>
      <vt:lpstr>Zakladatelský rozpočet</vt:lpstr>
      <vt:lpstr>Zakladatelský rozpočet</vt:lpstr>
      <vt:lpstr>Charakteristika podnikatelského záměru.</vt:lpstr>
      <vt:lpstr>Příklad. Sestavte zakladatelský rozpočet, znáte-li následující údaje:  </vt:lpstr>
      <vt:lpstr>Příklad. řešení</vt:lpstr>
      <vt:lpstr>Příklad. řešení</vt:lpstr>
      <vt:lpstr>Příklad. řešení </vt:lpstr>
    </vt:vector>
  </TitlesOfParts>
  <Company>SU 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270</cp:revision>
  <dcterms:created xsi:type="dcterms:W3CDTF">2009-03-04T19:05:38Z</dcterms:created>
  <dcterms:modified xsi:type="dcterms:W3CDTF">2019-03-12T19:49:00Z</dcterms:modified>
</cp:coreProperties>
</file>